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501" autoAdjust="0"/>
  </p:normalViewPr>
  <p:slideViewPr>
    <p:cSldViewPr>
      <p:cViewPr varScale="1">
        <p:scale>
          <a:sx n="44" d="100"/>
          <a:sy n="44" d="100"/>
        </p:scale>
        <p:origin x="-28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30EB03-556C-44E0-B909-291C5D921900}" type="datetimeFigureOut">
              <a:rPr lang="en-US" smtClean="0"/>
              <a:t>10/16/2014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34D15B-7565-4B95-9F6D-1527B37C75CD}" type="slidenum">
              <a:rPr lang="en-US" smtClean="0"/>
              <a:t>‹#›</a:t>
            </a:fld>
            <a:endParaRPr lang="en-US"/>
          </a:p>
        </p:txBody>
      </p:sp>
    </p:spTree>
    <p:extLst>
      <p:ext uri="{BB962C8B-B14F-4D97-AF65-F5344CB8AC3E}">
        <p14:creationId xmlns:p14="http://schemas.microsoft.com/office/powerpoint/2010/main" val="2094672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ts val="4200"/>
              </a:lnSpc>
              <a:spcBef>
                <a:spcPts val="0"/>
              </a:spcBef>
              <a:spcAft>
                <a:spcPts val="0"/>
              </a:spcAft>
              <a:buClrTx/>
              <a:buSzPct val="150000"/>
              <a:buFontTx/>
              <a:buNone/>
              <a:tabLst/>
              <a:defRPr/>
            </a:pPr>
            <a:r>
              <a:rPr lang="en-US" sz="1200" kern="1200" dirty="0" smtClean="0">
                <a:solidFill>
                  <a:schemeClr val="tx1"/>
                </a:solidFill>
                <a:effectLst/>
                <a:latin typeface="+mn-lt"/>
                <a:ea typeface="+mn-ea"/>
                <a:cs typeface="+mn-cs"/>
              </a:rPr>
              <a:t>used three objectives, namely to maximize farm operating profit, to maximize the organic matter added to the soil and to minimize the farm labor balance</a:t>
            </a:r>
            <a:endParaRPr lang="en-US" sz="1200" b="1" dirty="0" smtClean="0">
              <a:solidFill>
                <a:srgbClr val="000000"/>
              </a:solidFill>
              <a:latin typeface="+mn-lt"/>
              <a:ea typeface="Calibri"/>
              <a:cs typeface="Calibri"/>
            </a:endParaRPr>
          </a:p>
          <a:p>
            <a:pPr marL="0" marR="0" indent="0" algn="l" defTabSz="914400" rtl="0" eaLnBrk="1" fontAlgn="auto" latinLnBrk="0" hangingPunct="1">
              <a:lnSpc>
                <a:spcPts val="4200"/>
              </a:lnSpc>
              <a:spcBef>
                <a:spcPts val="0"/>
              </a:spcBef>
              <a:spcAft>
                <a:spcPts val="0"/>
              </a:spcAft>
              <a:buClrTx/>
              <a:buSzPct val="150000"/>
              <a:buFontTx/>
              <a:buNone/>
              <a:tabLst/>
              <a:defRPr/>
            </a:pPr>
            <a:endParaRPr lang="en-US" sz="1200" b="1" dirty="0" smtClean="0">
              <a:solidFill>
                <a:srgbClr val="000000"/>
              </a:solidFill>
              <a:latin typeface="+mn-lt"/>
              <a:ea typeface="Calibri"/>
              <a:cs typeface="Calibri"/>
            </a:endParaRPr>
          </a:p>
          <a:p>
            <a:pPr marL="0" marR="0" indent="0" algn="l" defTabSz="914400" rtl="0" eaLnBrk="1" fontAlgn="auto" latinLnBrk="0" hangingPunct="1">
              <a:lnSpc>
                <a:spcPts val="4200"/>
              </a:lnSpc>
              <a:spcBef>
                <a:spcPts val="0"/>
              </a:spcBef>
              <a:spcAft>
                <a:spcPts val="0"/>
              </a:spcAft>
              <a:buClrTx/>
              <a:buSzPct val="150000"/>
              <a:buFontTx/>
              <a:buNone/>
              <a:tabLst/>
              <a:defRPr/>
            </a:pPr>
            <a:r>
              <a:rPr lang="en-US" sz="1200" b="1" dirty="0" smtClean="0">
                <a:solidFill>
                  <a:srgbClr val="000000"/>
                </a:solidFill>
                <a:latin typeface="+mn-lt"/>
                <a:ea typeface="Calibri"/>
                <a:cs typeface="Calibri"/>
              </a:rPr>
              <a:t>Figure 3. </a:t>
            </a:r>
            <a:r>
              <a:rPr lang="en-US" sz="1200" dirty="0" smtClean="0">
                <a:solidFill>
                  <a:srgbClr val="000000"/>
                </a:solidFill>
                <a:latin typeface="+mn-lt"/>
                <a:ea typeface="Calibri"/>
                <a:cs typeface="Calibri"/>
              </a:rPr>
              <a:t>Pareto optimum solutions for the exploration of the farms ‘</a:t>
            </a:r>
            <a:r>
              <a:rPr lang="en-US" sz="1200" dirty="0" err="1" smtClean="0">
                <a:solidFill>
                  <a:srgbClr val="000000"/>
                </a:solidFill>
                <a:latin typeface="+mn-lt"/>
                <a:ea typeface="Calibri"/>
                <a:cs typeface="Calibri"/>
              </a:rPr>
              <a:t>Amosi</a:t>
            </a:r>
            <a:r>
              <a:rPr lang="en-US" sz="1200" dirty="0" smtClean="0">
                <a:solidFill>
                  <a:srgbClr val="000000"/>
                </a:solidFill>
                <a:latin typeface="+mn-lt"/>
                <a:ea typeface="Calibri"/>
                <a:cs typeface="Calibri"/>
              </a:rPr>
              <a:t> 9’, ‘</a:t>
            </a:r>
            <a:r>
              <a:rPr lang="en-US" sz="1200" dirty="0" err="1" smtClean="0">
                <a:solidFill>
                  <a:srgbClr val="000000"/>
                </a:solidFill>
                <a:latin typeface="+mn-lt"/>
                <a:ea typeface="Calibri"/>
                <a:cs typeface="Calibri"/>
              </a:rPr>
              <a:t>Dauka</a:t>
            </a:r>
            <a:r>
              <a:rPr lang="en-US" sz="1200" dirty="0" smtClean="0">
                <a:solidFill>
                  <a:srgbClr val="000000"/>
                </a:solidFill>
                <a:latin typeface="+mn-lt"/>
                <a:ea typeface="Calibri"/>
                <a:cs typeface="Calibri"/>
              </a:rPr>
              <a:t> 6’and ‘</a:t>
            </a:r>
            <a:r>
              <a:rPr lang="en-US" sz="1200" dirty="0" err="1" smtClean="0">
                <a:solidFill>
                  <a:srgbClr val="000000"/>
                </a:solidFill>
                <a:latin typeface="+mn-lt"/>
                <a:ea typeface="Calibri"/>
                <a:cs typeface="Calibri"/>
              </a:rPr>
              <a:t>Mbidzi</a:t>
            </a:r>
            <a:r>
              <a:rPr lang="en-US" sz="1200" dirty="0" smtClean="0">
                <a:solidFill>
                  <a:srgbClr val="000000"/>
                </a:solidFill>
                <a:latin typeface="+mn-lt"/>
                <a:ea typeface="Calibri"/>
                <a:cs typeface="Calibri"/>
              </a:rPr>
              <a:t> 7’ in central Malawi using three objectives. The red symbols indicate the performance of the original farm configuration; </a:t>
            </a:r>
            <a:r>
              <a:rPr lang="en-US" sz="1000" dirty="0" smtClean="0">
                <a:solidFill>
                  <a:srgbClr val="FF0000"/>
                </a:solidFill>
                <a:latin typeface="Arial"/>
                <a:ea typeface="Calibri"/>
                <a:cs typeface="Calibri"/>
              </a:rPr>
              <a:t>▲</a:t>
            </a:r>
            <a:r>
              <a:rPr lang="en-US" sz="1200" dirty="0" smtClean="0">
                <a:solidFill>
                  <a:srgbClr val="000000"/>
                </a:solidFill>
                <a:latin typeface="+mn-lt"/>
                <a:ea typeface="Calibri"/>
                <a:cs typeface="Arial"/>
              </a:rPr>
              <a:t>’</a:t>
            </a:r>
            <a:r>
              <a:rPr lang="en-US" sz="1200" dirty="0" err="1" smtClean="0">
                <a:solidFill>
                  <a:srgbClr val="000000"/>
                </a:solidFill>
                <a:latin typeface="+mn-lt"/>
                <a:ea typeface="Calibri"/>
                <a:cs typeface="Calibri"/>
              </a:rPr>
              <a:t>Amosi</a:t>
            </a:r>
            <a:r>
              <a:rPr lang="en-US" sz="1200" dirty="0" smtClean="0">
                <a:solidFill>
                  <a:srgbClr val="000000"/>
                </a:solidFill>
                <a:latin typeface="+mn-lt"/>
                <a:ea typeface="Calibri"/>
                <a:cs typeface="Calibri"/>
              </a:rPr>
              <a:t> 9’, </a:t>
            </a:r>
            <a:r>
              <a:rPr lang="en-US" sz="1200" dirty="0" smtClean="0">
                <a:solidFill>
                  <a:srgbClr val="FF0000"/>
                </a:solidFill>
                <a:latin typeface="Arial"/>
                <a:ea typeface="Calibri"/>
                <a:cs typeface="Calibri"/>
              </a:rPr>
              <a:t>■</a:t>
            </a:r>
            <a:r>
              <a:rPr lang="en-US" sz="1200" dirty="0" smtClean="0">
                <a:solidFill>
                  <a:srgbClr val="000000"/>
                </a:solidFill>
                <a:latin typeface="+mn-lt"/>
                <a:ea typeface="Calibri"/>
                <a:cs typeface="Calibri"/>
              </a:rPr>
              <a:t> ‘</a:t>
            </a:r>
            <a:r>
              <a:rPr lang="en-US" sz="1200" dirty="0" err="1" smtClean="0">
                <a:solidFill>
                  <a:srgbClr val="000000"/>
                </a:solidFill>
                <a:latin typeface="+mn-lt"/>
                <a:ea typeface="Calibri"/>
                <a:cs typeface="Calibri"/>
              </a:rPr>
              <a:t>Dauka</a:t>
            </a:r>
            <a:r>
              <a:rPr lang="en-US" sz="1200" dirty="0" smtClean="0">
                <a:solidFill>
                  <a:srgbClr val="000000"/>
                </a:solidFill>
                <a:latin typeface="+mn-lt"/>
                <a:ea typeface="Calibri"/>
                <a:cs typeface="Calibri"/>
              </a:rPr>
              <a:t> 6’ and </a:t>
            </a:r>
            <a:r>
              <a:rPr lang="en-US" sz="1200" dirty="0" smtClean="0">
                <a:solidFill>
                  <a:srgbClr val="FF0000"/>
                </a:solidFill>
                <a:latin typeface="+mn-lt"/>
                <a:ea typeface="Calibri"/>
                <a:cs typeface="Calibri"/>
              </a:rPr>
              <a:t>●</a:t>
            </a:r>
            <a:r>
              <a:rPr lang="en-US" sz="1200" dirty="0" smtClean="0">
                <a:solidFill>
                  <a:srgbClr val="000000"/>
                </a:solidFill>
                <a:latin typeface="+mn-lt"/>
                <a:ea typeface="Calibri"/>
                <a:cs typeface="Calibri"/>
              </a:rPr>
              <a:t> ‘</a:t>
            </a:r>
            <a:r>
              <a:rPr lang="en-US" sz="1200" dirty="0" err="1" smtClean="0">
                <a:solidFill>
                  <a:srgbClr val="000000"/>
                </a:solidFill>
                <a:latin typeface="+mn-lt"/>
                <a:ea typeface="Calibri"/>
                <a:cs typeface="Calibri"/>
              </a:rPr>
              <a:t>Mbidzi</a:t>
            </a:r>
            <a:r>
              <a:rPr lang="en-US" sz="1200" dirty="0" smtClean="0">
                <a:solidFill>
                  <a:srgbClr val="000000"/>
                </a:solidFill>
                <a:latin typeface="+mn-lt"/>
                <a:ea typeface="Calibri"/>
                <a:cs typeface="Calibri"/>
              </a:rPr>
              <a:t> 7’. The other symbols represent the performance of Pareto-optimal alternatives of each farm; </a:t>
            </a:r>
            <a:r>
              <a:rPr lang="en-US" sz="1200" dirty="0" smtClean="0">
                <a:solidFill>
                  <a:srgbClr val="762123"/>
                </a:solidFill>
                <a:latin typeface="+mn-lt"/>
                <a:ea typeface="Calibri"/>
                <a:cs typeface="Calibri"/>
              </a:rPr>
              <a:t>●</a:t>
            </a:r>
            <a:r>
              <a:rPr lang="en-US" sz="1200" dirty="0" smtClean="0">
                <a:solidFill>
                  <a:srgbClr val="FF0000"/>
                </a:solidFill>
                <a:latin typeface="+mn-lt"/>
                <a:ea typeface="Calibri"/>
                <a:cs typeface="Calibri"/>
              </a:rPr>
              <a:t> </a:t>
            </a:r>
            <a:r>
              <a:rPr lang="en-US" sz="1200" dirty="0" smtClean="0">
                <a:solidFill>
                  <a:srgbClr val="000000"/>
                </a:solidFill>
                <a:latin typeface="+mn-lt"/>
                <a:ea typeface="Calibri"/>
                <a:cs typeface="Calibri"/>
              </a:rPr>
              <a:t>‘</a:t>
            </a:r>
            <a:r>
              <a:rPr lang="en-US" sz="1200" dirty="0" err="1" smtClean="0">
                <a:solidFill>
                  <a:srgbClr val="000000"/>
                </a:solidFill>
                <a:latin typeface="+mn-lt"/>
                <a:ea typeface="Calibri"/>
                <a:cs typeface="Calibri"/>
              </a:rPr>
              <a:t>Amosi</a:t>
            </a:r>
            <a:r>
              <a:rPr lang="en-US" sz="1200" dirty="0" smtClean="0">
                <a:solidFill>
                  <a:srgbClr val="000000"/>
                </a:solidFill>
                <a:latin typeface="+mn-lt"/>
                <a:ea typeface="Calibri"/>
                <a:cs typeface="Calibri"/>
              </a:rPr>
              <a:t> 9’, </a:t>
            </a:r>
            <a:r>
              <a:rPr lang="en-US" sz="1200" dirty="0" smtClean="0">
                <a:solidFill>
                  <a:srgbClr val="156635"/>
                </a:solidFill>
                <a:latin typeface="+mn-lt"/>
                <a:ea typeface="Calibri"/>
                <a:cs typeface="Calibri"/>
              </a:rPr>
              <a:t>●</a:t>
            </a:r>
            <a:r>
              <a:rPr lang="en-US" sz="1200" dirty="0" smtClean="0">
                <a:solidFill>
                  <a:srgbClr val="FF0000"/>
                </a:solidFill>
                <a:latin typeface="+mn-lt"/>
                <a:ea typeface="Calibri"/>
                <a:cs typeface="Calibri"/>
              </a:rPr>
              <a:t> </a:t>
            </a:r>
            <a:r>
              <a:rPr lang="en-US" sz="1200" dirty="0" smtClean="0">
                <a:solidFill>
                  <a:srgbClr val="000000"/>
                </a:solidFill>
                <a:latin typeface="+mn-lt"/>
                <a:ea typeface="Calibri"/>
                <a:cs typeface="Calibri"/>
              </a:rPr>
              <a:t>‘</a:t>
            </a:r>
            <a:r>
              <a:rPr lang="en-US" sz="1200" dirty="0" err="1" smtClean="0">
                <a:solidFill>
                  <a:srgbClr val="000000"/>
                </a:solidFill>
                <a:latin typeface="+mn-lt"/>
                <a:ea typeface="Calibri"/>
                <a:cs typeface="Calibri"/>
              </a:rPr>
              <a:t>Dauka</a:t>
            </a:r>
            <a:r>
              <a:rPr lang="en-US" sz="1200" dirty="0" smtClean="0">
                <a:solidFill>
                  <a:srgbClr val="000000"/>
                </a:solidFill>
                <a:latin typeface="+mn-lt"/>
                <a:ea typeface="Calibri"/>
                <a:cs typeface="Calibri"/>
              </a:rPr>
              <a:t> 6’ and </a:t>
            </a:r>
            <a:r>
              <a:rPr lang="en-US" sz="1200" dirty="0" smtClean="0">
                <a:solidFill>
                  <a:srgbClr val="EC821C"/>
                </a:solidFill>
                <a:latin typeface="+mn-lt"/>
                <a:ea typeface="Calibri"/>
                <a:cs typeface="Calibri"/>
              </a:rPr>
              <a:t>●</a:t>
            </a:r>
            <a:r>
              <a:rPr lang="en-US" sz="1200" dirty="0" smtClean="0">
                <a:solidFill>
                  <a:srgbClr val="FF0000"/>
                </a:solidFill>
                <a:latin typeface="+mn-lt"/>
                <a:ea typeface="Calibri"/>
                <a:cs typeface="Calibri"/>
              </a:rPr>
              <a:t> </a:t>
            </a:r>
            <a:r>
              <a:rPr lang="en-US" sz="1200" dirty="0" smtClean="0">
                <a:solidFill>
                  <a:srgbClr val="000000"/>
                </a:solidFill>
                <a:latin typeface="+mn-lt"/>
                <a:ea typeface="Calibri"/>
                <a:cs typeface="Calibri"/>
              </a:rPr>
              <a:t>‘</a:t>
            </a:r>
            <a:r>
              <a:rPr lang="en-US" sz="1200" dirty="0" err="1" smtClean="0">
                <a:solidFill>
                  <a:srgbClr val="000000"/>
                </a:solidFill>
                <a:latin typeface="+mn-lt"/>
                <a:ea typeface="Calibri"/>
                <a:cs typeface="Calibri"/>
              </a:rPr>
              <a:t>Mbidzi</a:t>
            </a:r>
            <a:r>
              <a:rPr lang="en-US" sz="1200" dirty="0" smtClean="0">
                <a:solidFill>
                  <a:srgbClr val="000000"/>
                </a:solidFill>
                <a:latin typeface="+mn-lt"/>
                <a:ea typeface="Calibri"/>
                <a:cs typeface="Calibri"/>
              </a:rPr>
              <a:t> 7’.</a:t>
            </a:r>
            <a:endParaRPr lang="en-GB" sz="1200" dirty="0" smtClean="0">
              <a:solidFill>
                <a:srgbClr val="000000"/>
              </a:solidFill>
              <a:effectLst/>
              <a:latin typeface="+mn-lt"/>
              <a:ea typeface="Calibri"/>
              <a:cs typeface="Calibri"/>
            </a:endParaRPr>
          </a:p>
          <a:p>
            <a:pPr marL="0" marR="0" indent="0" algn="l" defTabSz="914400" rtl="0" eaLnBrk="1" fontAlgn="auto" latinLnBrk="0" hangingPunct="1">
              <a:lnSpc>
                <a:spcPts val="4200"/>
              </a:lnSpc>
              <a:spcBef>
                <a:spcPts val="0"/>
              </a:spcBef>
              <a:spcAft>
                <a:spcPts val="0"/>
              </a:spcAft>
              <a:buClrTx/>
              <a:buSzPct val="150000"/>
              <a:buFontTx/>
              <a:buNone/>
              <a:tabLst/>
              <a:defRPr/>
            </a:pPr>
            <a:endParaRPr lang="en-GB" sz="1200" dirty="0" smtClean="0">
              <a:solidFill>
                <a:schemeClr val="accent6"/>
              </a:solidFill>
            </a:endParaRPr>
          </a:p>
          <a:p>
            <a:pPr marL="0" marR="0" indent="0" algn="l" defTabSz="914400" rtl="0" eaLnBrk="1" fontAlgn="auto" latinLnBrk="0" hangingPunct="1">
              <a:lnSpc>
                <a:spcPts val="4200"/>
              </a:lnSpc>
              <a:spcBef>
                <a:spcPts val="0"/>
              </a:spcBef>
              <a:spcAft>
                <a:spcPts val="0"/>
              </a:spcAft>
              <a:buClrTx/>
              <a:buSzPct val="150000"/>
              <a:buFontTx/>
              <a:buNone/>
              <a:tabLst/>
              <a:defRPr/>
            </a:pPr>
            <a:r>
              <a:rPr lang="en-GB" sz="1200" dirty="0" err="1" smtClean="0">
                <a:solidFill>
                  <a:schemeClr val="accent6"/>
                </a:solidFill>
              </a:rPr>
              <a:t>Dauka</a:t>
            </a:r>
            <a:r>
              <a:rPr lang="en-GB" sz="1200" dirty="0" smtClean="0">
                <a:solidFill>
                  <a:schemeClr val="accent6"/>
                </a:solidFill>
              </a:rPr>
              <a:t> 6 (dark green) has greatest potential to increase profit through increased animal production and more allocation of land to groundnuts. Keeping more animals leads to greater organic matter amounts added to the soil, but also in increased labour balances. It can be seen that if we want to</a:t>
            </a:r>
            <a:r>
              <a:rPr lang="en-GB" sz="1200" baseline="0" dirty="0" smtClean="0">
                <a:solidFill>
                  <a:schemeClr val="accent6"/>
                </a:solidFill>
              </a:rPr>
              <a:t> decrease the labour balance compared to the current level, this mostly results in either lower amount of OM added to the soil – or lower profit. </a:t>
            </a:r>
            <a:endParaRPr lang="en-GB" sz="1200" dirty="0" smtClean="0">
              <a:solidFill>
                <a:schemeClr val="accent6"/>
              </a:solidFill>
            </a:endParaRPr>
          </a:p>
          <a:p>
            <a:pPr marL="0" marR="0" indent="0" algn="l" defTabSz="914400" rtl="0" eaLnBrk="1" fontAlgn="auto" latinLnBrk="0" hangingPunct="1">
              <a:lnSpc>
                <a:spcPts val="4200"/>
              </a:lnSpc>
              <a:spcBef>
                <a:spcPts val="0"/>
              </a:spcBef>
              <a:spcAft>
                <a:spcPts val="0"/>
              </a:spcAft>
              <a:buClrTx/>
              <a:buSzPct val="150000"/>
              <a:buFontTx/>
              <a:buNone/>
              <a:tabLst/>
              <a:defRPr/>
            </a:pPr>
            <a:endParaRPr lang="en-GB" sz="1200" dirty="0" smtClean="0">
              <a:solidFill>
                <a:schemeClr val="accent6"/>
              </a:solidFill>
            </a:endParaRPr>
          </a:p>
          <a:p>
            <a:pPr marL="0" marR="0" indent="0" algn="l" defTabSz="914400" rtl="0" eaLnBrk="1" fontAlgn="auto" latinLnBrk="0" hangingPunct="1">
              <a:lnSpc>
                <a:spcPts val="4200"/>
              </a:lnSpc>
              <a:spcBef>
                <a:spcPts val="0"/>
              </a:spcBef>
              <a:spcAft>
                <a:spcPts val="0"/>
              </a:spcAft>
              <a:buClrTx/>
              <a:buSzPct val="150000"/>
              <a:buFontTx/>
              <a:buNone/>
              <a:tabLst/>
              <a:defRPr/>
            </a:pPr>
            <a:r>
              <a:rPr lang="en-GB" sz="1200" dirty="0" err="1" smtClean="0">
                <a:solidFill>
                  <a:schemeClr val="accent6"/>
                </a:solidFill>
              </a:rPr>
              <a:t>Mbidzi</a:t>
            </a:r>
            <a:r>
              <a:rPr lang="en-GB" sz="1200" dirty="0" smtClean="0">
                <a:solidFill>
                  <a:schemeClr val="accent6"/>
                </a:solidFill>
              </a:rPr>
              <a:t> 7 (rich yellow) has least room to manoeuvre and is constrained by labour. If we look for example</a:t>
            </a:r>
            <a:r>
              <a:rPr lang="en-GB" sz="1200" baseline="0" dirty="0" smtClean="0">
                <a:solidFill>
                  <a:schemeClr val="accent6"/>
                </a:solidFill>
              </a:rPr>
              <a:t> at the potential increase in organic matter added to the soil, we see that the increase is limited. This is because this farm is constrained in terms of increasing the animal numbers as forage production on the small farm land is limited. In terms of crop production, intercropping maize with beans is preferred. Very few points that decrease labour input and increase profit or organic matter addition.  These points relate to an increased number of chicken and more groundnut in the crop mix. </a:t>
            </a:r>
            <a:endParaRPr lang="en-GB" sz="1200" dirty="0" smtClean="0">
              <a:solidFill>
                <a:schemeClr val="accent6"/>
              </a:solidFill>
            </a:endParaRPr>
          </a:p>
          <a:p>
            <a:pPr>
              <a:lnSpc>
                <a:spcPts val="4200"/>
              </a:lnSpc>
              <a:spcBef>
                <a:spcPts val="0"/>
              </a:spcBef>
              <a:buSzPct val="150000"/>
            </a:pPr>
            <a:endParaRPr lang="en-GB" sz="1200" dirty="0" smtClean="0">
              <a:solidFill>
                <a:schemeClr val="accent6"/>
              </a:solidFill>
            </a:endParaRPr>
          </a:p>
          <a:p>
            <a:pPr>
              <a:lnSpc>
                <a:spcPts val="4200"/>
              </a:lnSpc>
              <a:spcBef>
                <a:spcPts val="0"/>
              </a:spcBef>
              <a:buSzPct val="150000"/>
            </a:pPr>
            <a:endParaRPr lang="en-GB" sz="1200" dirty="0" smtClean="0">
              <a:solidFill>
                <a:schemeClr val="accent6"/>
              </a:solidFill>
            </a:endParaRPr>
          </a:p>
          <a:p>
            <a:pPr>
              <a:lnSpc>
                <a:spcPts val="4200"/>
              </a:lnSpc>
              <a:spcBef>
                <a:spcPts val="0"/>
              </a:spcBef>
              <a:buSzPct val="150000"/>
            </a:pPr>
            <a:r>
              <a:rPr lang="en-GB" sz="1200" dirty="0" smtClean="0">
                <a:solidFill>
                  <a:schemeClr val="accent6"/>
                </a:solidFill>
              </a:rPr>
              <a:t>The farm </a:t>
            </a:r>
            <a:r>
              <a:rPr lang="en-GB" sz="1200" dirty="0" err="1" smtClean="0">
                <a:solidFill>
                  <a:schemeClr val="accent6"/>
                </a:solidFill>
              </a:rPr>
              <a:t>Amosi</a:t>
            </a:r>
            <a:r>
              <a:rPr lang="en-GB" sz="1200" dirty="0" smtClean="0">
                <a:solidFill>
                  <a:schemeClr val="accent6"/>
                </a:solidFill>
              </a:rPr>
              <a:t> 9 (dark red) has the greatest potential to increase amount of organic matter added through increased animal (manure) production. This farm is already very labour constraint (just like </a:t>
            </a:r>
            <a:r>
              <a:rPr lang="en-GB" sz="1200" dirty="0" err="1" smtClean="0">
                <a:solidFill>
                  <a:schemeClr val="accent6"/>
                </a:solidFill>
              </a:rPr>
              <a:t>Mbidzi</a:t>
            </a:r>
            <a:r>
              <a:rPr lang="en-GB" sz="1200" dirty="0" smtClean="0">
                <a:solidFill>
                  <a:schemeClr val="accent6"/>
                </a:solidFill>
              </a:rPr>
              <a:t>). Looking at the points with equal or less labour requirements, we see however that profit and organic matter can be improved by increasing</a:t>
            </a:r>
            <a:r>
              <a:rPr lang="en-GB" sz="1200" baseline="0" dirty="0" smtClean="0">
                <a:solidFill>
                  <a:schemeClr val="accent6"/>
                </a:solidFill>
              </a:rPr>
              <a:t> animal numbers. </a:t>
            </a:r>
            <a:r>
              <a:rPr lang="en-GB" sz="1200" dirty="0" smtClean="0">
                <a:solidFill>
                  <a:schemeClr val="accent6"/>
                </a:solidFill>
              </a:rPr>
              <a:t>The big increase in organic</a:t>
            </a:r>
            <a:r>
              <a:rPr lang="en-GB" sz="1200" baseline="0" dirty="0" smtClean="0">
                <a:solidFill>
                  <a:schemeClr val="accent6"/>
                </a:solidFill>
              </a:rPr>
              <a:t> matter is related to the small farm size. Any </a:t>
            </a:r>
            <a:endParaRPr lang="en-GB" sz="1200" dirty="0" smtClean="0">
              <a:solidFill>
                <a:schemeClr val="accent6"/>
              </a:solidFill>
            </a:endParaRPr>
          </a:p>
          <a:p>
            <a:endParaRPr lang="en-US" dirty="0" smtClean="0"/>
          </a:p>
          <a:p>
            <a:r>
              <a:rPr lang="en-US" dirty="0" smtClean="0"/>
              <a:t>Each dot is another</a:t>
            </a:r>
            <a:r>
              <a:rPr lang="en-US" baseline="0" dirty="0" smtClean="0"/>
              <a:t> farm configuration (crops, animals, </a:t>
            </a:r>
            <a:r>
              <a:rPr lang="en-US" baseline="0" dirty="0" err="1" smtClean="0"/>
              <a:t>etc</a:t>
            </a:r>
            <a:r>
              <a:rPr lang="en-US" baseline="0" dirty="0" smtClean="0"/>
              <a:t>)</a:t>
            </a:r>
          </a:p>
          <a:p>
            <a:r>
              <a:rPr lang="en-US" baseline="0" dirty="0" smtClean="0"/>
              <a:t>Farm </a:t>
            </a:r>
            <a:r>
              <a:rPr lang="en-US" baseline="0" dirty="0" err="1" smtClean="0"/>
              <a:t>labour</a:t>
            </a:r>
            <a:r>
              <a:rPr lang="en-US" baseline="0" dirty="0" smtClean="0"/>
              <a:t> balance = </a:t>
            </a:r>
            <a:r>
              <a:rPr lang="en-US" baseline="0" dirty="0" err="1" smtClean="0"/>
              <a:t>labour</a:t>
            </a:r>
            <a:r>
              <a:rPr lang="en-US" baseline="0" dirty="0" smtClean="0"/>
              <a:t> requirement – </a:t>
            </a:r>
            <a:r>
              <a:rPr lang="en-US" baseline="0" dirty="0" err="1" smtClean="0"/>
              <a:t>labour</a:t>
            </a:r>
            <a:r>
              <a:rPr lang="en-US" baseline="0" dirty="0" smtClean="0"/>
              <a:t> available</a:t>
            </a:r>
          </a:p>
          <a:p>
            <a:r>
              <a:rPr lang="en-US" baseline="0" dirty="0" smtClean="0"/>
              <a:t>If positive -&gt; need to hire </a:t>
            </a:r>
            <a:r>
              <a:rPr lang="en-US" baseline="0" dirty="0" err="1" smtClean="0"/>
              <a:t>labour</a:t>
            </a:r>
            <a:endParaRPr lang="en-US" baseline="0" dirty="0" smtClean="0"/>
          </a:p>
          <a:p>
            <a:r>
              <a:rPr lang="en-US" baseline="0" dirty="0" smtClean="0"/>
              <a:t>If negative -&gt; time to invest in other activities. </a:t>
            </a:r>
          </a:p>
          <a:p>
            <a:r>
              <a:rPr lang="en-US" baseline="0" dirty="0" smtClean="0"/>
              <a:t>The aim is to reduce the balance. </a:t>
            </a:r>
          </a:p>
          <a:p>
            <a:r>
              <a:rPr lang="en-US" baseline="0" dirty="0" smtClean="0"/>
              <a:t>Looking at figure 3 (</a:t>
            </a:r>
            <a:r>
              <a:rPr lang="en-US" baseline="0" dirty="0" err="1" smtClean="0"/>
              <a:t>labour</a:t>
            </a:r>
            <a:r>
              <a:rPr lang="en-US" baseline="0" dirty="0" smtClean="0"/>
              <a:t> vs profit), we see that e.g. dauka-6 has many options to reduce </a:t>
            </a:r>
            <a:r>
              <a:rPr lang="en-US" baseline="0" dirty="0" err="1" smtClean="0"/>
              <a:t>labour</a:t>
            </a:r>
            <a:r>
              <a:rPr lang="en-US" baseline="0" dirty="0" smtClean="0"/>
              <a:t> requirements, while still increasing profit. </a:t>
            </a:r>
          </a:p>
          <a:p>
            <a:r>
              <a:rPr lang="en-US" baseline="0" dirty="0" smtClean="0"/>
              <a:t>For </a:t>
            </a:r>
            <a:r>
              <a:rPr lang="en-US" baseline="0" dirty="0" err="1" smtClean="0"/>
              <a:t>mbidzi</a:t>
            </a:r>
            <a:r>
              <a:rPr lang="en-US" baseline="0" dirty="0" smtClean="0"/>
              <a:t> (yellow), we see that almost no option would reduce the </a:t>
            </a:r>
            <a:r>
              <a:rPr lang="en-US" baseline="0" dirty="0" err="1" smtClean="0"/>
              <a:t>labour</a:t>
            </a:r>
            <a:r>
              <a:rPr lang="en-US" baseline="0" dirty="0" smtClean="0"/>
              <a:t> balance (but we see that the balance is quite close to zero already). </a:t>
            </a:r>
          </a:p>
          <a:p>
            <a:r>
              <a:rPr lang="en-US" baseline="0" dirty="0" smtClean="0"/>
              <a:t>The lines that you see in the graph present a difference in the number of animals. (discontinuous change), whereas the dots in a “line” represent different crop proportions. </a:t>
            </a:r>
            <a:endParaRPr lang="en-US" dirty="0"/>
          </a:p>
        </p:txBody>
      </p:sp>
      <p:sp>
        <p:nvSpPr>
          <p:cNvPr id="4" name="Slide Number Placeholder 3"/>
          <p:cNvSpPr>
            <a:spLocks noGrp="1"/>
          </p:cNvSpPr>
          <p:nvPr>
            <p:ph type="sldNum" sz="quarter" idx="10"/>
          </p:nvPr>
        </p:nvSpPr>
        <p:spPr/>
        <p:txBody>
          <a:bodyPr/>
          <a:lstStyle/>
          <a:p>
            <a:fld id="{5B647B7C-FB78-4142-9C30-DAEA5E43589E}" type="slidenum">
              <a:rPr lang="en-US" smtClean="0"/>
              <a:t>1</a:t>
            </a:fld>
            <a:endParaRPr lang="en-US"/>
          </a:p>
        </p:txBody>
      </p:sp>
    </p:spTree>
    <p:extLst>
      <p:ext uri="{BB962C8B-B14F-4D97-AF65-F5344CB8AC3E}">
        <p14:creationId xmlns:p14="http://schemas.microsoft.com/office/powerpoint/2010/main" val="2890984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06F32D-8926-48A3-98FA-C86BE09F4A4E}"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389269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6F32D-8926-48A3-98FA-C86BE09F4A4E}"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1513959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6F32D-8926-48A3-98FA-C86BE09F4A4E}"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650692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6F32D-8926-48A3-98FA-C86BE09F4A4E}"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103524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06F32D-8926-48A3-98FA-C86BE09F4A4E}"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3724827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06F32D-8926-48A3-98FA-C86BE09F4A4E}"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321886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06F32D-8926-48A3-98FA-C86BE09F4A4E}" type="datetimeFigureOut">
              <a:rPr lang="en-US" smtClean="0"/>
              <a:t>10/16/2014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879779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06F32D-8926-48A3-98FA-C86BE09F4A4E}" type="datetimeFigureOut">
              <a:rPr lang="en-US" smtClean="0"/>
              <a:t>10/16/2014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7634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06F32D-8926-48A3-98FA-C86BE09F4A4E}" type="datetimeFigureOut">
              <a:rPr lang="en-US" smtClean="0"/>
              <a:t>10/16/2014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2338433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6F32D-8926-48A3-98FA-C86BE09F4A4E}"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350125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06F32D-8926-48A3-98FA-C86BE09F4A4E}"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87CAA-261D-4DC4-8B67-6EFCAF949207}" type="slidenum">
              <a:rPr lang="en-US" smtClean="0"/>
              <a:t>‹#›</a:t>
            </a:fld>
            <a:endParaRPr lang="en-US"/>
          </a:p>
        </p:txBody>
      </p:sp>
    </p:spTree>
    <p:extLst>
      <p:ext uri="{BB962C8B-B14F-4D97-AF65-F5344CB8AC3E}">
        <p14:creationId xmlns:p14="http://schemas.microsoft.com/office/powerpoint/2010/main" val="213586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06F32D-8926-48A3-98FA-C86BE09F4A4E}" type="datetimeFigureOut">
              <a:rPr lang="en-US" smtClean="0"/>
              <a:t>10/16/2014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F87CAA-261D-4DC4-8B67-6EFCAF949207}" type="slidenum">
              <a:rPr lang="en-US" smtClean="0"/>
              <a:t>‹#›</a:t>
            </a:fld>
            <a:endParaRPr lang="en-US"/>
          </a:p>
        </p:txBody>
      </p:sp>
    </p:spTree>
    <p:extLst>
      <p:ext uri="{BB962C8B-B14F-4D97-AF65-F5344CB8AC3E}">
        <p14:creationId xmlns:p14="http://schemas.microsoft.com/office/powerpoint/2010/main" val="3129174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08520" y="0"/>
            <a:ext cx="5153576" cy="6309320"/>
            <a:chOff x="7394" y="0"/>
            <a:chExt cx="5751961" cy="6858000"/>
          </a:xfrm>
        </p:grpSpPr>
        <p:pic>
          <p:nvPicPr>
            <p:cNvPr id="4" name="Picture 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1370"/>
            <a:stretch/>
          </p:blipFill>
          <p:spPr bwMode="auto">
            <a:xfrm>
              <a:off x="7394" y="0"/>
              <a:ext cx="575196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a:xfrm flipH="1" flipV="1">
              <a:off x="2555776" y="1976066"/>
              <a:ext cx="72008" cy="37281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627784" y="2501280"/>
              <a:ext cx="504056" cy="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835696" y="2309627"/>
              <a:ext cx="707412" cy="372814"/>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627784" y="1976067"/>
              <a:ext cx="2016224" cy="706374"/>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3650524" y="1755652"/>
              <a:ext cx="72008" cy="372814"/>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874932" y="836712"/>
              <a:ext cx="1129116" cy="1325761"/>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563888" y="5027998"/>
              <a:ext cx="194648" cy="1281322"/>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824300" y="3981885"/>
              <a:ext cx="1129116" cy="893714"/>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519772" y="5985009"/>
              <a:ext cx="126733" cy="10909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646505" y="5798602"/>
              <a:ext cx="413327" cy="20886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475656" y="6021846"/>
              <a:ext cx="982776" cy="287474"/>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559744" y="5903034"/>
              <a:ext cx="2084264" cy="104432"/>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6537574" y="5108991"/>
            <a:ext cx="2433680" cy="1200329"/>
          </a:xfrm>
          <a:prstGeom prst="rect">
            <a:avLst/>
          </a:prstGeom>
          <a:noFill/>
        </p:spPr>
        <p:txBody>
          <a:bodyPr wrap="none" rtlCol="0">
            <a:spAutoFit/>
          </a:bodyPr>
          <a:lstStyle/>
          <a:p>
            <a:r>
              <a:rPr lang="en-US" sz="2400" b="1" dirty="0" smtClean="0">
                <a:solidFill>
                  <a:srgbClr val="993300"/>
                </a:solidFill>
              </a:rPr>
              <a:t>LRE:   Amosi-9, </a:t>
            </a:r>
            <a:r>
              <a:rPr lang="en-US" sz="2400" dirty="0" smtClean="0">
                <a:solidFill>
                  <a:srgbClr val="FF0000"/>
                </a:solidFill>
                <a:latin typeface="Arial"/>
                <a:ea typeface="Calibri"/>
                <a:cs typeface="Calibri"/>
              </a:rPr>
              <a:t>▲</a:t>
            </a:r>
            <a:endParaRPr lang="en-US" sz="2400" b="1" dirty="0" smtClean="0">
              <a:solidFill>
                <a:srgbClr val="993300"/>
              </a:solidFill>
            </a:endParaRPr>
          </a:p>
          <a:p>
            <a:r>
              <a:rPr lang="en-US" sz="2400" b="1" dirty="0" smtClean="0">
                <a:solidFill>
                  <a:srgbClr val="FFC000"/>
                </a:solidFill>
              </a:rPr>
              <a:t>MRE: Mbidzi-7,</a:t>
            </a:r>
            <a:r>
              <a:rPr lang="en-US" sz="2400" b="1" dirty="0" smtClean="0">
                <a:solidFill>
                  <a:srgbClr val="008000"/>
                </a:solidFill>
              </a:rPr>
              <a:t> </a:t>
            </a:r>
            <a:r>
              <a:rPr lang="en-US" sz="2400" dirty="0" smtClean="0">
                <a:solidFill>
                  <a:srgbClr val="FF0000"/>
                </a:solidFill>
                <a:ea typeface="Calibri"/>
                <a:cs typeface="Calibri"/>
              </a:rPr>
              <a:t>●</a:t>
            </a:r>
          </a:p>
          <a:p>
            <a:r>
              <a:rPr lang="en-US" sz="2400" b="1" dirty="0" smtClean="0">
                <a:solidFill>
                  <a:srgbClr val="008000"/>
                </a:solidFill>
              </a:rPr>
              <a:t>HRE:  Dauka-6,</a:t>
            </a:r>
            <a:r>
              <a:rPr lang="en-US" sz="2400" b="1" dirty="0" smtClean="0">
                <a:solidFill>
                  <a:srgbClr val="FFC000"/>
                </a:solidFill>
              </a:rPr>
              <a:t>  </a:t>
            </a:r>
            <a:r>
              <a:rPr lang="en-US" sz="2400" dirty="0" smtClean="0">
                <a:solidFill>
                  <a:srgbClr val="FF0000"/>
                </a:solidFill>
                <a:latin typeface="Arial"/>
                <a:ea typeface="Calibri"/>
                <a:cs typeface="Calibri"/>
              </a:rPr>
              <a:t>■</a:t>
            </a:r>
            <a:endParaRPr lang="en-US" sz="2400" b="1" dirty="0" smtClean="0">
              <a:solidFill>
                <a:srgbClr val="FFC000"/>
              </a:solidFill>
            </a:endParaRPr>
          </a:p>
        </p:txBody>
      </p:sp>
      <p:grpSp>
        <p:nvGrpSpPr>
          <p:cNvPr id="24" name="Group 23"/>
          <p:cNvGrpSpPr/>
          <p:nvPr/>
        </p:nvGrpSpPr>
        <p:grpSpPr>
          <a:xfrm>
            <a:off x="4440332" y="-13692"/>
            <a:ext cx="4819718" cy="3154660"/>
            <a:chOff x="5786651" y="3429000"/>
            <a:chExt cx="5295331" cy="3429000"/>
          </a:xfrm>
        </p:grpSpPr>
        <p:pic>
          <p:nvPicPr>
            <p:cNvPr id="27"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48861" t="50000" r="6370"/>
            <a:stretch/>
          </p:blipFill>
          <p:spPr bwMode="auto">
            <a:xfrm>
              <a:off x="5786651" y="3429000"/>
              <a:ext cx="5295331"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Straight Arrow Connector 27"/>
            <p:cNvCxnSpPr/>
            <p:nvPr/>
          </p:nvCxnSpPr>
          <p:spPr>
            <a:xfrm>
              <a:off x="7690022" y="5027998"/>
              <a:ext cx="986434" cy="1281322"/>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755786" y="3789040"/>
              <a:ext cx="3008902" cy="1086559"/>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409483" y="6022615"/>
              <a:ext cx="280539" cy="142968"/>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7409483" y="5157192"/>
              <a:ext cx="978941" cy="79381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806165" y="6022614"/>
              <a:ext cx="718163" cy="286706"/>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6890841" y="5669427"/>
              <a:ext cx="1785615" cy="353188"/>
            </a:xfrm>
            <a:prstGeom prst="straightConnector1">
              <a:avLst/>
            </a:prstGeom>
            <a:ln w="28575">
              <a:solidFill>
                <a:srgbClr val="993300"/>
              </a:solidFill>
              <a:tailEnd type="arrow"/>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flipV="1">
            <a:off x="-180528" y="3068960"/>
            <a:ext cx="944057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flipV="1">
            <a:off x="-108520" y="6237312"/>
            <a:ext cx="5040560" cy="10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2524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543</Words>
  <Application>Microsoft Office PowerPoint</Application>
  <PresentationFormat>On-screen Show (4:3)</PresentationFormat>
  <Paragraphs>23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Katrien Descheemaeker</dc:creator>
  <cp:lastModifiedBy>Katrien Descheemaeker</cp:lastModifiedBy>
  <cp:revision>1</cp:revision>
  <dcterms:created xsi:type="dcterms:W3CDTF">2014-10-16T19:14:35Z</dcterms:created>
  <dcterms:modified xsi:type="dcterms:W3CDTF">2014-10-16T19:15:10Z</dcterms:modified>
</cp:coreProperties>
</file>